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890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92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08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73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61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61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80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3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15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45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90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02E3D-C829-42FE-971E-ABC90FB8A735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ADB4-ED0B-468C-AA14-92548E5458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03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702" y="1285335"/>
            <a:ext cx="9819736" cy="965173"/>
          </a:xfrm>
        </p:spPr>
        <p:txBody>
          <a:bodyPr>
            <a:noAutofit/>
          </a:bodyPr>
          <a:lstStyle/>
          <a:p>
            <a:r>
              <a:rPr lang="en-IN" sz="3600" dirty="0" smtClean="0"/>
              <a:t>MIE1624: Introduction to Data Science and Analytics</a:t>
            </a:r>
            <a:r>
              <a:rPr lang="en-IN" sz="6600" dirty="0" smtClean="0"/>
              <a:t/>
            </a:r>
            <a:br>
              <a:rPr lang="en-IN" sz="6600" dirty="0" smtClean="0"/>
            </a:br>
            <a:r>
              <a:rPr lang="en-IN" sz="2400" dirty="0" smtClean="0"/>
              <a:t>Assignment1: </a:t>
            </a:r>
            <a:r>
              <a:rPr lang="en-IN" sz="2400" dirty="0" err="1"/>
              <a:t>Kaggle</a:t>
            </a:r>
            <a:r>
              <a:rPr lang="en-IN" sz="2400" dirty="0"/>
              <a:t> ML &amp; DS Survey Challenge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11329"/>
            <a:ext cx="9144000" cy="1151115"/>
          </a:xfrm>
        </p:spPr>
        <p:txBody>
          <a:bodyPr>
            <a:normAutofit/>
          </a:bodyPr>
          <a:lstStyle/>
          <a:p>
            <a:r>
              <a:rPr lang="en-IN" sz="1800" dirty="0" smtClean="0"/>
              <a:t>Submitted to: </a:t>
            </a:r>
            <a:r>
              <a:rPr lang="en-IN" sz="1800" dirty="0" err="1" smtClean="0"/>
              <a:t>Prof.</a:t>
            </a:r>
            <a:r>
              <a:rPr lang="en-IN" sz="1800" dirty="0" smtClean="0"/>
              <a:t> </a:t>
            </a:r>
            <a:r>
              <a:rPr lang="en-IN" sz="1800" dirty="0" err="1" smtClean="0"/>
              <a:t>Oleksandr</a:t>
            </a:r>
            <a:r>
              <a:rPr lang="en-IN" sz="1800" dirty="0" smtClean="0"/>
              <a:t> </a:t>
            </a:r>
            <a:r>
              <a:rPr lang="en-IN" sz="1800" dirty="0" err="1" smtClean="0"/>
              <a:t>Romanko</a:t>
            </a:r>
            <a:endParaRPr lang="en-IN" sz="1800" dirty="0" smtClean="0"/>
          </a:p>
          <a:p>
            <a:r>
              <a:rPr lang="en-IN" sz="1800" dirty="0" smtClean="0"/>
              <a:t>Submitted by: Krishna </a:t>
            </a:r>
            <a:r>
              <a:rPr lang="en-IN" sz="1800" dirty="0" err="1" smtClean="0"/>
              <a:t>Pattabi</a:t>
            </a:r>
            <a:r>
              <a:rPr lang="en-IN" sz="1800" dirty="0" smtClean="0"/>
              <a:t> </a:t>
            </a:r>
            <a:r>
              <a:rPr lang="en-IN" sz="1800" dirty="0" err="1" smtClean="0"/>
              <a:t>Haridoss</a:t>
            </a:r>
            <a:r>
              <a:rPr lang="en-IN" sz="1800" dirty="0" smtClean="0"/>
              <a:t>, 1006583591</a:t>
            </a:r>
          </a:p>
          <a:p>
            <a:r>
              <a:rPr lang="en-IN" sz="1800" dirty="0" smtClean="0"/>
              <a:t>Date: 12 Oct 2020</a:t>
            </a:r>
            <a:endParaRPr lang="en-IN" sz="1800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87" y="2566987"/>
            <a:ext cx="1724025" cy="1724025"/>
          </a:xfrm>
          <a:prstGeom prst="rect">
            <a:avLst/>
          </a:prstGeom>
        </p:spPr>
      </p:pic>
      <p:pic>
        <p:nvPicPr>
          <p:cNvPr id="6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0672" y="6005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0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464021"/>
            <a:ext cx="5588364" cy="5326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6" y="464021"/>
            <a:ext cx="5264570" cy="5326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6250" y="5806294"/>
            <a:ext cx="10875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Exploratory data analysis reveals that data scientists receive higher salaries when their education level is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 is also evident that there is a significant change in salaries between different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</a:t>
            </a:r>
            <a:r>
              <a:rPr lang="en-IN" dirty="0" smtClean="0"/>
              <a:t>o. of data scientists in a country has no significant impact on the salary of data scientists in that country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54136" y="78825"/>
            <a:ext cx="21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Exploratory analysis:</a:t>
            </a:r>
            <a:endParaRPr lang="en-IN" dirty="0"/>
          </a:p>
        </p:txBody>
      </p:sp>
      <p:pic>
        <p:nvPicPr>
          <p:cNvPr id="4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6051" y="61433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0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9" y="704850"/>
            <a:ext cx="6715690" cy="5162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86625" y="847725"/>
            <a:ext cx="4581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Relatively newer field since most of the age distribution is within 10 years</a:t>
            </a:r>
          </a:p>
          <a:p>
            <a:endParaRPr lang="en-IN" dirty="0"/>
          </a:p>
          <a:p>
            <a:r>
              <a:rPr lang="en-IN" dirty="0" smtClean="0"/>
              <a:t>Experience is tied closely to the age, evident in 35-44 bracket in 10-20 years experience cohort.</a:t>
            </a:r>
            <a:endParaRPr lang="en-IN" dirty="0"/>
          </a:p>
        </p:txBody>
      </p:sp>
      <p:pic>
        <p:nvPicPr>
          <p:cNvPr id="5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1276" y="60484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318602"/>
              </p:ext>
            </p:extLst>
          </p:nvPr>
        </p:nvGraphicFramePr>
        <p:xfrm>
          <a:off x="596182" y="963244"/>
          <a:ext cx="108769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389"/>
                <a:gridCol w="2175390"/>
                <a:gridCol w="2175390"/>
                <a:gridCol w="2175390"/>
                <a:gridCol w="2175389"/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IN" sz="1400" b="0" dirty="0" smtClean="0">
                          <a:solidFill>
                            <a:schemeClr val="tx1"/>
                          </a:solidFill>
                        </a:rPr>
                        <a:t>Original</a:t>
                      </a:r>
                      <a:r>
                        <a:rPr lang="en-IN" sz="1400" b="0" baseline="0" dirty="0" smtClean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0" dirty="0" smtClean="0">
                          <a:solidFill>
                            <a:schemeClr val="tx1"/>
                          </a:solidFill>
                        </a:rPr>
                        <a:t>Gender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0" dirty="0" smtClean="0">
                          <a:solidFill>
                            <a:schemeClr val="tx1"/>
                          </a:solidFill>
                        </a:rPr>
                        <a:t>T-test values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Male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Female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t-value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P-value</a:t>
                      </a:r>
                      <a:endParaRPr lang="en-IN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Sample count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10473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1827</a:t>
                      </a:r>
                      <a:endParaRPr lang="en-IN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-6.909</a:t>
                      </a:r>
                      <a:endParaRPr lang="en-IN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5.108e-12</a:t>
                      </a:r>
                      <a:endParaRPr lang="en-IN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Mean salary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58709.59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45933.77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Bootstrapped data with replacement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86446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Bootstrapped</a:t>
                      </a:r>
                      <a:r>
                        <a:rPr lang="en-IN" sz="1400" baseline="0" dirty="0" smtClean="0"/>
                        <a:t> samples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10473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1827</a:t>
                      </a:r>
                      <a:endParaRPr lang="en-IN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-253.858</a:t>
                      </a:r>
                      <a:endParaRPr lang="en-IN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0.0</a:t>
                      </a:r>
                      <a:endParaRPr lang="en-IN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Iterations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1000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1000</a:t>
                      </a:r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Mean salary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58716.48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45964.48</a:t>
                      </a:r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524" y="4456475"/>
            <a:ext cx="4919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T-test here reveals that there is a statistically significant difference in salaries between men and women.</a:t>
            </a:r>
          </a:p>
        </p:txBody>
      </p:sp>
      <p:sp>
        <p:nvSpPr>
          <p:cNvPr id="4" name="Rectangle 3"/>
          <p:cNvSpPr/>
          <p:nvPr/>
        </p:nvSpPr>
        <p:spPr>
          <a:xfrm>
            <a:off x="591389" y="207573"/>
            <a:ext cx="10881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u="sng" dirty="0" smtClean="0"/>
              <a:t>Salary difference between male and female: T-test </a:t>
            </a:r>
            <a:r>
              <a:rPr lang="en-IN" b="0" dirty="0" smtClean="0"/>
              <a:t>to find</a:t>
            </a:r>
            <a:r>
              <a:rPr lang="en-IN" b="0" baseline="0" dirty="0" smtClean="0"/>
              <a:t> the statistical significance of salary difference between male and female data scientists</a:t>
            </a:r>
            <a:endParaRPr lang="en-IN" b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9" y="3749109"/>
            <a:ext cx="5533186" cy="2801175"/>
          </a:xfrm>
          <a:prstGeom prst="rect">
            <a:avLst/>
          </a:prstGeom>
        </p:spPr>
      </p:pic>
      <p:pic>
        <p:nvPicPr>
          <p:cNvPr id="6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9448" y="60629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185501"/>
              </p:ext>
            </p:extLst>
          </p:nvPr>
        </p:nvGraphicFramePr>
        <p:xfrm>
          <a:off x="591389" y="793350"/>
          <a:ext cx="10933859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771"/>
                <a:gridCol w="1639970"/>
                <a:gridCol w="1867207"/>
                <a:gridCol w="1867207"/>
                <a:gridCol w="1847654"/>
                <a:gridCol w="1525050"/>
              </a:tblGrid>
              <a:tr h="228671">
                <a:tc>
                  <a:txBody>
                    <a:bodyPr/>
                    <a:lstStyle/>
                    <a:p>
                      <a:r>
                        <a:rPr lang="en-IN" sz="1400" b="0" dirty="0" smtClean="0">
                          <a:solidFill>
                            <a:schemeClr val="tx1"/>
                          </a:solidFill>
                        </a:rPr>
                        <a:t>Original</a:t>
                      </a:r>
                      <a:r>
                        <a:rPr lang="en-IN" sz="1400" b="0" baseline="0" dirty="0" smtClean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0" dirty="0" smtClean="0">
                          <a:solidFill>
                            <a:schemeClr val="tx1"/>
                          </a:solidFill>
                        </a:rPr>
                        <a:t>Gender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sz="1400" b="0" dirty="0" smtClean="0">
                          <a:solidFill>
                            <a:schemeClr val="tx1"/>
                          </a:solidFill>
                        </a:rPr>
                        <a:t>T-test values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28671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Bachelor’s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Master’s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Doctoral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Statistic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P-value</a:t>
                      </a:r>
                      <a:endParaRPr lang="en-IN" sz="1400" dirty="0"/>
                    </a:p>
                  </a:txBody>
                  <a:tcPr/>
                </a:tc>
              </a:tr>
              <a:tr h="228671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Sample count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3361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5868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2083</a:t>
                      </a:r>
                      <a:endParaRPr lang="en-IN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117.83</a:t>
                      </a:r>
                      <a:endParaRPr lang="en-IN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2.23e-51</a:t>
                      </a:r>
                      <a:endParaRPr lang="en-IN" sz="1400" dirty="0"/>
                    </a:p>
                  </a:txBody>
                  <a:tcPr anchor="ctr"/>
                </a:tc>
              </a:tr>
              <a:tr h="228671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Mean salary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44999.256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58778.629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75761.40</a:t>
                      </a:r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28671">
                <a:tc gridSpan="4">
                  <a:txBody>
                    <a:bodyPr/>
                    <a:lstStyle/>
                    <a:p>
                      <a:r>
                        <a:rPr lang="en-IN" sz="1400" dirty="0" smtClean="0">
                          <a:solidFill>
                            <a:schemeClr val="tx1"/>
                          </a:solidFill>
                        </a:rPr>
                        <a:t>Bootstrapped data with replacement</a:t>
                      </a:r>
                      <a:endParaRPr lang="en-IN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28671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Bootstrapped</a:t>
                      </a:r>
                      <a:r>
                        <a:rPr lang="en-IN" sz="1400" baseline="0" dirty="0" smtClean="0"/>
                        <a:t> s</a:t>
                      </a:r>
                      <a:r>
                        <a:rPr lang="en-IN" sz="1400" dirty="0" smtClean="0"/>
                        <a:t>amples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3361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5868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2083</a:t>
                      </a:r>
                      <a:endParaRPr lang="en-IN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130928.048</a:t>
                      </a:r>
                      <a:endParaRPr lang="en-IN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0.0</a:t>
                      </a:r>
                      <a:endParaRPr lang="en-IN" sz="1400" dirty="0"/>
                    </a:p>
                  </a:txBody>
                  <a:tcPr anchor="ctr"/>
                </a:tc>
              </a:tr>
              <a:tr h="228671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Iterations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1000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1000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1000</a:t>
                      </a:r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28671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Mean salary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45007.98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58773.799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75733.95</a:t>
                      </a:r>
                      <a:endParaRPr lang="en-IN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1388" y="70045"/>
            <a:ext cx="10933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u="sng" dirty="0" smtClean="0"/>
              <a:t>Salary difference with education: ANOVA-test </a:t>
            </a:r>
            <a:r>
              <a:rPr lang="en-IN" b="0" dirty="0" smtClean="0"/>
              <a:t>to find</a:t>
            </a:r>
            <a:r>
              <a:rPr lang="en-IN" b="0" baseline="0" dirty="0" smtClean="0"/>
              <a:t> the statistical significance of salary difference between data scientists with Bachelor’s, Master’s and Doctoral</a:t>
            </a:r>
            <a:r>
              <a:rPr lang="en-IN" dirty="0"/>
              <a:t> </a:t>
            </a:r>
            <a:r>
              <a:rPr lang="en-IN" dirty="0" smtClean="0"/>
              <a:t>degrees</a:t>
            </a:r>
            <a:endParaRPr lang="en-IN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391" y="3978275"/>
            <a:ext cx="6839409" cy="2704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13" y="3978275"/>
            <a:ext cx="5290769" cy="2613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1388" y="3308724"/>
            <a:ext cx="1093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ANOVA test reveals that there is a statistically significant difference in salaries between Bachelor, Master and Doctoral degree holders.</a:t>
            </a:r>
          </a:p>
        </p:txBody>
      </p:sp>
      <p:pic>
        <p:nvPicPr>
          <p:cNvPr id="9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1566" y="60821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278</Words>
  <Application>Microsoft Office PowerPoint</Application>
  <PresentationFormat>Widescreen</PresentationFormat>
  <Paragraphs>75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MIE1624: Introduction to Data Science and Analytics Assignment1: Kaggle ML &amp; DS Survey Challenge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PH</dc:creator>
  <cp:lastModifiedBy>Krishna PH</cp:lastModifiedBy>
  <cp:revision>38</cp:revision>
  <dcterms:created xsi:type="dcterms:W3CDTF">2020-10-11T23:01:06Z</dcterms:created>
  <dcterms:modified xsi:type="dcterms:W3CDTF">2020-10-12T18:39:04Z</dcterms:modified>
</cp:coreProperties>
</file>